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8" r:id="rId3"/>
    <p:sldId id="259" r:id="rId4"/>
    <p:sldId id="260" r:id="rId5"/>
    <p:sldId id="262" r:id="rId6"/>
    <p:sldId id="271" r:id="rId7"/>
    <p:sldId id="256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96010F-5C1A-4870-B753-98166BCD2A10}">
          <p14:sldIdLst>
            <p14:sldId id="267"/>
          </p14:sldIdLst>
        </p14:section>
        <p14:section name="第一波-暑期實習" id="{AFF23E72-FDF0-422F-A51F-04D06E6D2BAE}">
          <p14:sldIdLst>
            <p14:sldId id="258"/>
            <p14:sldId id="259"/>
            <p14:sldId id="260"/>
            <p14:sldId id="262"/>
          </p14:sldIdLst>
        </p14:section>
        <p14:section name="第三波-暑期實習+ 獎學金" id="{5CF91C73-CF68-414E-88A6-901240296467}">
          <p14:sldIdLst>
            <p14:sldId id="271"/>
            <p14:sldId id="256"/>
            <p14:sldId id="264"/>
            <p14:sldId id="263"/>
            <p14:sldId id="265"/>
          </p14:sldIdLst>
        </p14:section>
        <p14:section name="第二波 獎學金" id="{D7585C3A-C47D-4A7A-A605-EF699EB9DE5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3772" autoAdjust="0"/>
  </p:normalViewPr>
  <p:slideViewPr>
    <p:cSldViewPr snapToGrid="0">
      <p:cViewPr>
        <p:scale>
          <a:sx n="55" d="100"/>
          <a:sy n="55" d="100"/>
        </p:scale>
        <p:origin x="125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32924-2F5B-4B64-BCAF-FE9FCA6CA34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44F82-644F-4996-8965-7B5A06DB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9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YTHUANG6@nuvoton.co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obs.nuvoton.com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YTHUANG6@nuvoton.co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obs.nuvoton.com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4F82-644F-4996-8965-7B5A06DBB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4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📌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【申請期間】：即日起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~ 2024/6/5</a:t>
            </a:r>
            <a:endParaRPr lang="en-US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8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📌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【實習期間】：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2024/7/1 ~ 2024/8/30</a:t>
            </a:r>
            <a:endParaRPr lang="en-US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8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📌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【實習職缺】：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IC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設計實習生 </a:t>
            </a:r>
            <a:endParaRPr lang="en-US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8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📌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【招募對象】：電機、電子、資工相關系所日間部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(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準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)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碩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/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博士一般生</a:t>
            </a:r>
            <a:endParaRPr lang="en-US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8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🚀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暑期實習特點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: 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實戰經驗累積、專屬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Mentor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、正職預聘機會、體驗新唐企業文化</a:t>
            </a:r>
            <a:endParaRPr lang="en-US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8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📝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【書面審查資料】：履歷、其他有利審查之資料（教授推薦信、個人自傳、獎狀等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...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）、學年成績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/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排名</a:t>
            </a:r>
            <a:endParaRPr lang="en-US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pPr algn="just">
              <a:lnSpc>
                <a:spcPts val="1800"/>
              </a:lnSpc>
            </a:pP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 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審查資料請寄至以下信箱：</a:t>
            </a:r>
            <a:r>
              <a:rPr lang="en-US" sz="1800" u="none" strike="noStrike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hlinkClick r:id="rId3"/>
              </a:rPr>
              <a:t>YTHUANG6@nuvoton.com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(</a:t>
            </a:r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招募任用部 黃小姐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zh-TW" sz="18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更多資訊詳見新唐科技招募網站</a:t>
            </a:r>
            <a:r>
              <a:rPr lang="en-US" sz="18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: </a:t>
            </a:r>
            <a:r>
              <a:rPr lang="en-US" sz="1800" u="sng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hlinkClick r:id="rId4"/>
              </a:rPr>
              <a:t>https://jobs.nuvoton.com/</a:t>
            </a:r>
            <a:endParaRPr lang="en-US" sz="18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 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 </a:t>
            </a: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4F82-644F-4996-8965-7B5A06DBB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4F82-644F-4996-8965-7B5A06DBB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7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📌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【申請期間】：即日起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~ 2024/6/5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2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📌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【實習期間】：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2024/7/1 ~ 2024/8/30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2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📌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【實習職缺】：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IC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設計實習生 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2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📌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【招募對象】：電機、電子、資工相關系所日間部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(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準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)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碩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/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博士一般生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2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🚀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暑期實習特點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: </a:t>
            </a:r>
            <a:r>
              <a:rPr lang="zh-TW" altLang="en-US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業師建立連結，提前掌握產業趨勢、建立企業人脈！</a:t>
            </a:r>
          </a:p>
          <a:p>
            <a:endParaRPr lang="zh-TW" altLang="en-US" sz="1200" dirty="0">
              <a:solidFill>
                <a:srgbClr val="2F5597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r>
              <a:rPr lang="en-US" sz="12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📝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【書面審查資料】：履歷、其他有利審查之資料（教授推薦信、個人自傳、獎狀等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...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）、學年成績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/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排名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pPr algn="just">
              <a:lnSpc>
                <a:spcPts val="1800"/>
              </a:lnSpc>
            </a:pP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 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審查資料請寄至以下信箱：</a:t>
            </a:r>
            <a:r>
              <a:rPr lang="en-US" sz="1200" u="none" strike="noStrike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hlinkClick r:id="rId3"/>
              </a:rPr>
              <a:t>YTHUANG6@nuvoton.com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(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招募任用部 黃小姐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)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更多資訊詳見新唐科技招募網站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: </a:t>
            </a:r>
            <a:r>
              <a:rPr lang="en-US" sz="1200" u="sng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hlinkClick r:id="rId4"/>
              </a:rPr>
              <a:t>https://jobs.nuvoton.com/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4F82-644F-4996-8965-7B5A06DBB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9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🚀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暑期實習特點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: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實戰經驗累積、專屬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Mentor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、正職預聘機會、體驗新唐企業文化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4F82-644F-4996-8965-7B5A06DBB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5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🚀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暑期實習特點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: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實戰經驗累積、專屬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Mentor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、正職預聘機會、體驗新唐企業文化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4F82-644F-4996-8965-7B5A06DBB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80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F5597"/>
                </a:solidFill>
                <a:effectLst/>
                <a:latin typeface="Segoe UI Emoji" panose="020B0502040204020203" pitchFamily="34" charset="0"/>
                <a:ea typeface="新細明體" panose="02020500000000000000" pitchFamily="18" charset="-120"/>
                <a:cs typeface="Segoe UI Emoji" panose="020B0502040204020203" pitchFamily="34" charset="0"/>
              </a:rPr>
              <a:t>🚀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暑期實習特點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: 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實戰經驗累積、專屬</a:t>
            </a:r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Mentor</a:t>
            </a:r>
            <a:r>
              <a:rPr lang="zh-TW" sz="12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、正職預聘機會、體驗新唐企業文化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200" dirty="0">
                <a:solidFill>
                  <a:srgbClr val="2F5597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4F82-644F-4996-8965-7B5A06DBB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7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A277F-DCF2-CEA1-F4C1-31075A78A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FE1B6C6-0FE0-C5F1-4264-2DEBCD417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347A4B-8F9C-06A8-B4AC-D5D2A9F6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9675BE-139B-BDF4-DFC8-A79471FC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65FC29-10E7-80E9-0045-768EBF7F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1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8A109A-1BD9-60FF-24D2-C6594119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28D611-E3FD-587A-5F89-B42C75D4B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19C8A2-2972-5172-24CF-9E315ACD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2E3725-CCFA-9DCF-AC21-D3F7FF24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BC09E-E922-62F5-6194-51596B40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10523D4-AA55-B0BF-21B4-4D76D5993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294030-F94E-F4DC-B3B1-4C40256DF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69B506-F225-4BAA-488E-FC2CB24F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928934-51F6-077E-7630-A9C5F4C3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524150-210F-8A2A-7131-97B8EFEF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2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BC90045-30A5-491B-87E6-3CFE2A34F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3570"/>
            <a:ext cx="12185650" cy="685085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F640FD1-7F9C-4A08-9F6D-48CA8C3A7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905" y="2530134"/>
            <a:ext cx="6631619" cy="854476"/>
          </a:xfrm>
        </p:spPr>
        <p:txBody>
          <a:bodyPr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altLang="zh-TW" dirty="0"/>
              <a:t>Click to Edit Mater Title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3BEF8EA-DF01-4195-ABD3-385C4F7A1A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905" y="3429000"/>
            <a:ext cx="6631619" cy="8544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 dirty="0"/>
              <a:t>Click to Edit Subtitle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5EEC03FC-D52A-4480-B1D3-5EB0DFF46A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4572000"/>
            <a:ext cx="3506788" cy="4438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altLang="zh-TW" dirty="0"/>
              <a:t>Author</a:t>
            </a:r>
            <a:endParaRPr lang="zh-TW" altLang="en-US" dirty="0"/>
          </a:p>
        </p:txBody>
      </p:sp>
      <p:sp>
        <p:nvSpPr>
          <p:cNvPr id="21" name="文字版面配置區 20">
            <a:extLst>
              <a:ext uri="{FF2B5EF4-FFF2-40B4-BE49-F238E27FC236}">
                <a16:creationId xmlns:a16="http://schemas.microsoft.com/office/drawing/2014/main" id="{78E79375-274F-43DE-B2A2-2A1C1852E8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5033963"/>
            <a:ext cx="3516313" cy="3635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TW" dirty="0"/>
              <a:t>Date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56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B4643D-0461-0AB6-9520-00D5945E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435D0D-38F5-ADF5-28B9-97A66CC51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33C31E-25C7-B078-FD15-8C2079EB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B09BAC-5741-9B62-7713-D5837F8E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5B5E84-D9A7-A145-5154-5497B710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3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3D4BB4-E326-280F-776F-8938E865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59929C-EFBF-AEA8-5C46-2B3112758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B922F1-6A8D-725C-AEC2-172E1910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4E1D10-FB70-1722-F122-B6508CC1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BCCA03-5502-BAD8-BE1E-32425EB2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3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004661-6420-364F-0FA2-23D48ADC3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DF7FC7-D30E-1845-5E6F-5A0844030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AC70AF-286B-E689-DB95-2AE30648E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5D1E6D-3E3F-D1BE-C99C-D53F5F52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8AF6DD-7EF9-8627-24C9-DECFC101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C673F6-B9EF-E2D7-3625-A24FBC4D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0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A672FB-A3E5-6286-119E-612E5C36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B307C0-431E-2BD7-B349-336A24FF0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69D6BB1-CDBA-71C5-2953-4EA738A80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BC25E2B-B4AD-B480-C74A-AF5520B38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E6A8843-F95B-33E6-9E87-DD9F814EA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87B9E7F-EF4F-54C8-D249-420F48B4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22483ED-FDF5-6A58-7674-168E6D7B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7F46E98-75A4-D70A-6DF5-CE741AD7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0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A2CB9-B74B-E36D-B805-5E3D8E87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4E8217B-9248-BA54-3738-9A29A048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04B8833-41FD-B79F-47EE-46B4285F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32775A-2639-7D6B-47CA-332C09FD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597A703-3052-13C2-8B8D-5D43E4C8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2242A9-ACAC-2EED-3AC9-30E289F9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7A3C19-371A-9797-BB61-94849ECA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B533D5-BB06-E7AA-258D-6D620E8A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08C53C-06C2-0016-0FA4-F3C17BDE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8C1B342-3455-70FF-CD8B-6E4C4EC54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BE97DA-4C7E-BF0C-8FCC-1772A7FF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0E1A31-510A-DFF0-EC49-F047446B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172A2D1-AA8F-C243-F374-8C32A8B8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C2CF9D-13A6-57F3-CA4D-58E06F21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6470DB0-5523-7B1C-855B-CED5F7F36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48AD56-EC6F-0409-6D78-B2B41974A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245848F-7C5B-7036-3F7B-1C1318D6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BC917DF-3022-36D6-9840-7C65C9B9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2BE5AD1-C0AC-B90E-939A-2F56EBC3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2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69D20D2-6EA6-7E8D-3094-634BE594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84EF6A-B320-D846-ECB3-FEAFFF6D2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5E9C6D-0184-8611-1EB1-F89E1AA73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0623-837B-44DF-88C3-31BF026E870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950A20-4BA7-2E56-1977-650944ABD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8B83D9-1538-17DC-FF4E-347FCB7A7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EA508-B695-48CE-85D9-A99F1575D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obs.nuvoton.com/" TargetMode="External"/><Relationship Id="rId5" Type="http://schemas.openxmlformats.org/officeDocument/2006/relationships/hyperlink" Target="mailto:YTHUANG6@nuvoton.co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2530134"/>
            <a:ext cx="6632174" cy="854476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+mn-lt"/>
                <a:ea typeface="Noto Sans SC" pitchFamily="34" charset="-122"/>
                <a:cs typeface="Noto Sans SC" pitchFamily="34" charset="-120"/>
              </a:rPr>
              <a:t>校園計畫</a:t>
            </a:r>
            <a:r>
              <a:rPr lang="en-US" altLang="zh-TW" sz="4400" b="1" dirty="0">
                <a:latin typeface="+mn-lt"/>
                <a:ea typeface="Noto Sans SC" pitchFamily="34" charset="-122"/>
                <a:cs typeface="Noto Sans SC" pitchFamily="34" charset="-120"/>
              </a:rPr>
              <a:t>-</a:t>
            </a:r>
            <a:r>
              <a:rPr lang="zh-TW" altLang="en-US" sz="4400" b="1" dirty="0">
                <a:latin typeface="+mn-lt"/>
                <a:ea typeface="Noto Sans SC" pitchFamily="34" charset="-122"/>
                <a:cs typeface="Noto Sans SC" pitchFamily="34" charset="-120"/>
              </a:rPr>
              <a:t>文宣設計討論</a:t>
            </a:r>
            <a:endParaRPr lang="zh-TW" altLang="en-US" dirty="0">
              <a:latin typeface="+mn-lt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22D3F7D-06A6-2478-ADF0-9A5AB6C1B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5AF620DD-80E5-93EE-2075-5142F62443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9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FDE0AAB-13C9-C7BA-32CC-36D4759BD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91" y="450977"/>
            <a:ext cx="5010849" cy="518232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CB671E6-9456-BC73-A8A7-AEB7E4D1CA9D}"/>
              </a:ext>
            </a:extLst>
          </p:cNvPr>
          <p:cNvSpPr txBox="1"/>
          <p:nvPr/>
        </p:nvSpPr>
        <p:spPr>
          <a:xfrm>
            <a:off x="6447453" y="2207288"/>
            <a:ext cx="400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請延續上一張主題風格</a:t>
            </a:r>
            <a:endParaRPr lang="en-US" altLang="zh-TW" dirty="0"/>
          </a:p>
          <a:p>
            <a:r>
              <a:rPr lang="zh-TW" altLang="en-US" dirty="0"/>
              <a:t>設計實習好處</a:t>
            </a:r>
            <a:r>
              <a:rPr lang="en-US" altLang="zh-TW" dirty="0"/>
              <a:t>:</a:t>
            </a:r>
            <a:r>
              <a:rPr 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體驗新唐企業文化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5F705A-5E81-4B3A-8EF4-911982DB3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文字, 海報, 企鵝, 藝術 的圖片&#10;&#10;自動產生的描述">
            <a:extLst>
              <a:ext uri="{FF2B5EF4-FFF2-40B4-BE49-F238E27FC236}">
                <a16:creationId xmlns:a16="http://schemas.microsoft.com/office/drawing/2014/main" id="{13FCE78E-92CE-DA97-367D-3366A5800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t="129"/>
          <a:stretch/>
        </p:blipFill>
        <p:spPr>
          <a:xfrm>
            <a:off x="1834904" y="10"/>
            <a:ext cx="4429095" cy="6857990"/>
          </a:xfrm>
          <a:custGeom>
            <a:avLst/>
            <a:gdLst/>
            <a:ahLst/>
            <a:cxnLst/>
            <a:rect l="l" t="t" r="r" b="b"/>
            <a:pathLst>
              <a:path w="4429095" h="6858000">
                <a:moveTo>
                  <a:pt x="1056708" y="0"/>
                </a:moveTo>
                <a:lnTo>
                  <a:pt x="2117412" y="0"/>
                </a:lnTo>
                <a:lnTo>
                  <a:pt x="2472664" y="0"/>
                </a:lnTo>
                <a:lnTo>
                  <a:pt x="3096568" y="0"/>
                </a:lnTo>
                <a:lnTo>
                  <a:pt x="3533368" y="0"/>
                </a:lnTo>
                <a:lnTo>
                  <a:pt x="4429095" y="0"/>
                </a:lnTo>
                <a:lnTo>
                  <a:pt x="4425089" y="3148"/>
                </a:lnTo>
                <a:cubicBezTo>
                  <a:pt x="3438388" y="817446"/>
                  <a:pt x="2809467" y="2049777"/>
                  <a:pt x="2809467" y="3429000"/>
                </a:cubicBezTo>
                <a:cubicBezTo>
                  <a:pt x="2809467" y="4808224"/>
                  <a:pt x="3438388" y="6040555"/>
                  <a:pt x="4425089" y="6854853"/>
                </a:cubicBezTo>
                <a:lnTo>
                  <a:pt x="4429094" y="6858000"/>
                </a:lnTo>
                <a:lnTo>
                  <a:pt x="3533368" y="6858000"/>
                </a:lnTo>
                <a:lnTo>
                  <a:pt x="3096568" y="6858000"/>
                </a:lnTo>
                <a:lnTo>
                  <a:pt x="2472664" y="6858000"/>
                </a:lnTo>
                <a:lnTo>
                  <a:pt x="2117412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4"/>
          </a:solidFill>
        </p:spPr>
      </p:pic>
      <p:pic>
        <p:nvPicPr>
          <p:cNvPr id="3" name="圖片 2" descr="一張含有 文字, 人的臉孔, 海報, 人員 的圖片&#10;&#10;自動產生的描述">
            <a:extLst>
              <a:ext uri="{FF2B5EF4-FFF2-40B4-BE49-F238E27FC236}">
                <a16:creationId xmlns:a16="http://schemas.microsoft.com/office/drawing/2014/main" id="{4CE4B8F0-877F-164C-684E-78446DFA3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</a:blip>
          <a:srcRect t="3467" b="25551"/>
          <a:stretch/>
        </p:blipFill>
        <p:spPr>
          <a:xfrm>
            <a:off x="4716419" y="0"/>
            <a:ext cx="7584370" cy="6857990"/>
          </a:xfrm>
          <a:custGeom>
            <a:avLst/>
            <a:gdLst/>
            <a:ahLst/>
            <a:cxnLst/>
            <a:rect l="l" t="t" r="r" b="b"/>
            <a:pathLst>
              <a:path w="7584370" h="6858000">
                <a:moveTo>
                  <a:pt x="1619628" y="0"/>
                </a:moveTo>
                <a:lnTo>
                  <a:pt x="4520115" y="0"/>
                </a:lnTo>
                <a:lnTo>
                  <a:pt x="6067239" y="0"/>
                </a:lnTo>
                <a:lnTo>
                  <a:pt x="6179699" y="0"/>
                </a:lnTo>
                <a:lnTo>
                  <a:pt x="7584370" y="0"/>
                </a:lnTo>
                <a:lnTo>
                  <a:pt x="7584370" y="6858000"/>
                </a:lnTo>
                <a:lnTo>
                  <a:pt x="6179699" y="6858000"/>
                </a:lnTo>
                <a:lnTo>
                  <a:pt x="6067239" y="6858000"/>
                </a:lnTo>
                <a:lnTo>
                  <a:pt x="4520115" y="6858000"/>
                </a:lnTo>
                <a:lnTo>
                  <a:pt x="1619628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A4D4505-9E74-45A8-988C-61DEB1460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4471" y="0"/>
            <a:ext cx="4429095" cy="6858000"/>
          </a:xfrm>
          <a:custGeom>
            <a:avLst/>
            <a:gdLst>
              <a:gd name="connsiteX0" fmla="*/ 1056708 w 4429095"/>
              <a:gd name="connsiteY0" fmla="*/ 0 h 6858000"/>
              <a:gd name="connsiteX1" fmla="*/ 2117412 w 4429095"/>
              <a:gd name="connsiteY1" fmla="*/ 0 h 6858000"/>
              <a:gd name="connsiteX2" fmla="*/ 2472664 w 4429095"/>
              <a:gd name="connsiteY2" fmla="*/ 0 h 6858000"/>
              <a:gd name="connsiteX3" fmla="*/ 3096568 w 4429095"/>
              <a:gd name="connsiteY3" fmla="*/ 0 h 6858000"/>
              <a:gd name="connsiteX4" fmla="*/ 3533368 w 4429095"/>
              <a:gd name="connsiteY4" fmla="*/ 0 h 6858000"/>
              <a:gd name="connsiteX5" fmla="*/ 4429095 w 4429095"/>
              <a:gd name="connsiteY5" fmla="*/ 0 h 6858000"/>
              <a:gd name="connsiteX6" fmla="*/ 4425089 w 4429095"/>
              <a:gd name="connsiteY6" fmla="*/ 3148 h 6858000"/>
              <a:gd name="connsiteX7" fmla="*/ 2809467 w 4429095"/>
              <a:gd name="connsiteY7" fmla="*/ 3429000 h 6858000"/>
              <a:gd name="connsiteX8" fmla="*/ 4425089 w 4429095"/>
              <a:gd name="connsiteY8" fmla="*/ 6854853 h 6858000"/>
              <a:gd name="connsiteX9" fmla="*/ 4429094 w 4429095"/>
              <a:gd name="connsiteY9" fmla="*/ 6858000 h 6858000"/>
              <a:gd name="connsiteX10" fmla="*/ 3533368 w 4429095"/>
              <a:gd name="connsiteY10" fmla="*/ 6858000 h 6858000"/>
              <a:gd name="connsiteX11" fmla="*/ 3096568 w 4429095"/>
              <a:gd name="connsiteY11" fmla="*/ 6858000 h 6858000"/>
              <a:gd name="connsiteX12" fmla="*/ 2472664 w 4429095"/>
              <a:gd name="connsiteY12" fmla="*/ 6858000 h 6858000"/>
              <a:gd name="connsiteX13" fmla="*/ 2117412 w 4429095"/>
              <a:gd name="connsiteY13" fmla="*/ 6858000 h 6858000"/>
              <a:gd name="connsiteX14" fmla="*/ 1056708 w 4429095"/>
              <a:gd name="connsiteY14" fmla="*/ 6858000 h 6858000"/>
              <a:gd name="connsiteX15" fmla="*/ 1040416 w 4429095"/>
              <a:gd name="connsiteY15" fmla="*/ 6835090 h 6858000"/>
              <a:gd name="connsiteX16" fmla="*/ 0 w 4429095"/>
              <a:gd name="connsiteY16" fmla="*/ 3429000 h 6858000"/>
              <a:gd name="connsiteX17" fmla="*/ 1040416 w 4429095"/>
              <a:gd name="connsiteY17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29095" h="6858000">
                <a:moveTo>
                  <a:pt x="1056708" y="0"/>
                </a:moveTo>
                <a:lnTo>
                  <a:pt x="2117412" y="0"/>
                </a:lnTo>
                <a:lnTo>
                  <a:pt x="2472664" y="0"/>
                </a:lnTo>
                <a:lnTo>
                  <a:pt x="3096568" y="0"/>
                </a:lnTo>
                <a:lnTo>
                  <a:pt x="3533368" y="0"/>
                </a:lnTo>
                <a:lnTo>
                  <a:pt x="4429095" y="0"/>
                </a:lnTo>
                <a:lnTo>
                  <a:pt x="4425089" y="3148"/>
                </a:lnTo>
                <a:cubicBezTo>
                  <a:pt x="3438388" y="817446"/>
                  <a:pt x="2809467" y="2049777"/>
                  <a:pt x="2809467" y="3429000"/>
                </a:cubicBezTo>
                <a:cubicBezTo>
                  <a:pt x="2809467" y="4808224"/>
                  <a:pt x="3438388" y="6040555"/>
                  <a:pt x="4425089" y="6854853"/>
                </a:cubicBezTo>
                <a:lnTo>
                  <a:pt x="4429094" y="6858000"/>
                </a:lnTo>
                <a:lnTo>
                  <a:pt x="3533368" y="6858000"/>
                </a:lnTo>
                <a:lnTo>
                  <a:pt x="3096568" y="6858000"/>
                </a:lnTo>
                <a:lnTo>
                  <a:pt x="2472664" y="6858000"/>
                </a:lnTo>
                <a:lnTo>
                  <a:pt x="2117412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7816" y="2306119"/>
            <a:ext cx="1164184" cy="2245762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8090905-3B3F-43C2-D353-7BE3571CD287}"/>
              </a:ext>
            </a:extLst>
          </p:cNvPr>
          <p:cNvSpPr txBox="1"/>
          <p:nvPr/>
        </p:nvSpPr>
        <p:spPr>
          <a:xfrm>
            <a:off x="7048053" y="4641993"/>
            <a:ext cx="3570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2024</a:t>
            </a:r>
            <a:r>
              <a:rPr lang="zh-TW" altLang="en-US" sz="36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新唐科技</a:t>
            </a:r>
            <a:endParaRPr lang="en-US" altLang="zh-TW" sz="3600" b="1" dirty="0"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暑期實習計畫</a:t>
            </a:r>
            <a:endParaRPr lang="en-US" altLang="zh-TW" sz="3600" b="1" dirty="0"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endParaRPr 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88B9058-4427-F884-C3E3-471E081BBDAE}"/>
              </a:ext>
            </a:extLst>
          </p:cNvPr>
          <p:cNvSpPr txBox="1"/>
          <p:nvPr/>
        </p:nvSpPr>
        <p:spPr>
          <a:xfrm>
            <a:off x="2593328" y="597959"/>
            <a:ext cx="2175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【申請期間】：即日起</a:t>
            </a:r>
            <a:r>
              <a:rPr lang="en-US" sz="1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~ 2024/6/5</a:t>
            </a:r>
            <a:endParaRPr lang="en-US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【實習期間】：</a:t>
            </a:r>
            <a:r>
              <a:rPr lang="en-US" sz="1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2024/7/1 ~ 2024/8/30</a:t>
            </a:r>
            <a:endParaRPr lang="en-US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【實習職缺】：</a:t>
            </a:r>
            <a:r>
              <a:rPr lang="en-US" sz="1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IC</a:t>
            </a:r>
            <a:r>
              <a:rPr lang="zh-TW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設計實習生 </a:t>
            </a:r>
            <a:endParaRPr lang="en-US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lang="zh-TW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【招募對象】：電機、電子、資工相關系所日間部</a:t>
            </a:r>
            <a:r>
              <a:rPr lang="en-US" sz="1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(</a:t>
            </a:r>
            <a:r>
              <a:rPr lang="zh-TW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準</a:t>
            </a:r>
            <a:r>
              <a:rPr lang="en-US" sz="1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)</a:t>
            </a:r>
            <a:r>
              <a:rPr lang="zh-TW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碩</a:t>
            </a:r>
            <a:r>
              <a:rPr lang="en-US" sz="12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/</a:t>
            </a:r>
            <a:r>
              <a:rPr lang="zh-TW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博士一般生</a:t>
            </a:r>
            <a:endParaRPr lang="en-US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BE6ED63-CB71-7549-684F-4E407343FF1C}"/>
              </a:ext>
            </a:extLst>
          </p:cNvPr>
          <p:cNvSpPr txBox="1"/>
          <p:nvPr/>
        </p:nvSpPr>
        <p:spPr>
          <a:xfrm>
            <a:off x="2326838" y="5380657"/>
            <a:ext cx="37489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【書面審查資料】：履歷、其他有利審查之資料（教授推薦信、個人自傳、獎狀等</a:t>
            </a:r>
            <a:r>
              <a:rPr lang="en-US" sz="1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...</a:t>
            </a:r>
            <a:r>
              <a:rPr lang="zh-TW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）、學年成績</a:t>
            </a:r>
            <a:r>
              <a:rPr lang="en-US" sz="1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/</a:t>
            </a:r>
            <a:r>
              <a:rPr lang="zh-TW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排名</a:t>
            </a:r>
            <a:endParaRPr lang="en-U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pPr algn="just">
              <a:lnSpc>
                <a:spcPts val="1800"/>
              </a:lnSpc>
            </a:pPr>
            <a:r>
              <a:rPr lang="en-US" sz="1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 </a:t>
            </a:r>
            <a:r>
              <a:rPr lang="zh-TW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審查資料請寄至以下信箱：</a:t>
            </a:r>
            <a:r>
              <a:rPr lang="en-US" sz="1000" u="none" strike="noStrike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YTHUANG6@nuvoton.com</a:t>
            </a:r>
            <a:r>
              <a:rPr lang="en-US" sz="1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 (</a:t>
            </a:r>
            <a:r>
              <a:rPr lang="zh-TW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招募任用部 黃小姐</a:t>
            </a:r>
            <a:r>
              <a:rPr lang="en-US" sz="1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)</a:t>
            </a:r>
            <a:endParaRPr lang="en-U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zh-TW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</a:rPr>
              <a:t>更多資訊詳見新唐科技招募網站</a:t>
            </a:r>
            <a:r>
              <a:rPr lang="en-US" sz="1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</a:rPr>
              <a:t>: </a:t>
            </a:r>
            <a:r>
              <a:rPr lang="en-US" sz="1000" u="sng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https://jobs.nuvoton.com/</a:t>
            </a:r>
            <a:endParaRPr lang="en-U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183F1ED-D9AE-9073-171B-0893FA83E6A5}"/>
              </a:ext>
            </a:extLst>
          </p:cNvPr>
          <p:cNvSpPr txBox="1"/>
          <p:nvPr/>
        </p:nvSpPr>
        <p:spPr>
          <a:xfrm>
            <a:off x="6876770" y="6119321"/>
            <a:ext cx="66443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dirty="0">
                <a:ln>
                  <a:solidFill>
                    <a:schemeClr val="accent2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72 Black" panose="020B0A04030603020204" pitchFamily="34" charset="0"/>
                <a:cs typeface="72 Black" panose="020B0A04030603020204" pitchFamily="34" charset="0"/>
              </a:rPr>
              <a:t>SUMMER INTERSHIP </a:t>
            </a:r>
          </a:p>
        </p:txBody>
      </p:sp>
      <p:sp>
        <p:nvSpPr>
          <p:cNvPr id="19" name="想法泡泡: 雲朵 18">
            <a:extLst>
              <a:ext uri="{FF2B5EF4-FFF2-40B4-BE49-F238E27FC236}">
                <a16:creationId xmlns:a16="http://schemas.microsoft.com/office/drawing/2014/main" id="{79D31D54-F08E-1C78-BC82-C1135D80A42E}"/>
              </a:ext>
            </a:extLst>
          </p:cNvPr>
          <p:cNvSpPr/>
          <p:nvPr/>
        </p:nvSpPr>
        <p:spPr>
          <a:xfrm>
            <a:off x="217714" y="2601686"/>
            <a:ext cx="1328057" cy="1295400"/>
          </a:xfrm>
          <a:prstGeom prst="cloudCallout">
            <a:avLst>
              <a:gd name="adj1" fmla="val 171747"/>
              <a:gd name="adj2" fmla="val 15441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ysClr val="windowText" lastClr="000000"/>
                </a:solidFill>
              </a:rPr>
              <a:t>保留此圖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想法泡泡: 雲朵 19">
            <a:extLst>
              <a:ext uri="{FF2B5EF4-FFF2-40B4-BE49-F238E27FC236}">
                <a16:creationId xmlns:a16="http://schemas.microsoft.com/office/drawing/2014/main" id="{C24FC495-3A64-A6A4-4024-9DEFBE6FC39F}"/>
              </a:ext>
            </a:extLst>
          </p:cNvPr>
          <p:cNvSpPr/>
          <p:nvPr/>
        </p:nvSpPr>
        <p:spPr>
          <a:xfrm>
            <a:off x="10198961" y="367145"/>
            <a:ext cx="1462395" cy="1062920"/>
          </a:xfrm>
          <a:prstGeom prst="cloudCallout">
            <a:avLst>
              <a:gd name="adj1" fmla="val -79852"/>
              <a:gd name="adj2" fmla="val 943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ysClr val="windowText" lastClr="000000"/>
                </a:solidFill>
              </a:rPr>
              <a:t>人物們請替換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4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9652D25-767F-24E4-0F48-9F9E0558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298" y="457200"/>
            <a:ext cx="4383404" cy="59436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9D46AB5-E7FC-C4B5-D0A3-16CE65643865}"/>
              </a:ext>
            </a:extLst>
          </p:cNvPr>
          <p:cNvSpPr txBox="1"/>
          <p:nvPr/>
        </p:nvSpPr>
        <p:spPr>
          <a:xfrm>
            <a:off x="105508" y="128954"/>
            <a:ext cx="551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利用第一張圖的人物介紹實習職缺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5081D0-8064-1B97-E680-B02479FB0E16}"/>
              </a:ext>
            </a:extLst>
          </p:cNvPr>
          <p:cNvSpPr txBox="1"/>
          <p:nvPr/>
        </p:nvSpPr>
        <p:spPr>
          <a:xfrm>
            <a:off x="105508" y="60827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第二張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2" descr="一張含有 文字, 人的臉孔, 海報, 人員 的圖片&#10;&#10;自動產生的描述">
            <a:extLst>
              <a:ext uri="{FF2B5EF4-FFF2-40B4-BE49-F238E27FC236}">
                <a16:creationId xmlns:a16="http://schemas.microsoft.com/office/drawing/2014/main" id="{9D702F34-2EC1-30F8-A96C-80D63207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432" y="457200"/>
            <a:ext cx="4517135" cy="59436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839C956-BD9D-3E46-C08A-EAA2728F9411}"/>
              </a:ext>
            </a:extLst>
          </p:cNvPr>
          <p:cNvSpPr txBox="1"/>
          <p:nvPr/>
        </p:nvSpPr>
        <p:spPr>
          <a:xfrm>
            <a:off x="105508" y="128954"/>
            <a:ext cx="551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利用第一張圖的人物介紹實習種類與職缺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359526D-F786-82D4-67F0-FCC9BE03DCF4}"/>
              </a:ext>
            </a:extLst>
          </p:cNvPr>
          <p:cNvSpPr txBox="1"/>
          <p:nvPr/>
        </p:nvSpPr>
        <p:spPr>
          <a:xfrm>
            <a:off x="281519" y="6359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第三張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7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A3EFEBA-55DF-6BB4-7358-5C1144F38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893" y="604709"/>
            <a:ext cx="3725376" cy="564815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943BE78-74C9-8F61-1050-C1060DFA069C}"/>
              </a:ext>
            </a:extLst>
          </p:cNvPr>
          <p:cNvSpPr txBox="1"/>
          <p:nvPr/>
        </p:nvSpPr>
        <p:spPr>
          <a:xfrm>
            <a:off x="105508" y="128954"/>
            <a:ext cx="551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利用第一張圖的人物介紹實習種類與職缺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BDEFB31-8B85-C6A5-10BB-3A3232F8A4CE}"/>
              </a:ext>
            </a:extLst>
          </p:cNvPr>
          <p:cNvSpPr txBox="1"/>
          <p:nvPr/>
        </p:nvSpPr>
        <p:spPr>
          <a:xfrm>
            <a:off x="281519" y="6359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第四張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2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079E4A3-C938-66AA-A8AF-464AC060E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3"/>
          <a:stretch/>
        </p:blipFill>
        <p:spPr>
          <a:xfrm>
            <a:off x="-1398694" y="-358853"/>
            <a:ext cx="13570249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99D4299-FDEE-B186-F0C3-288D5A04E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40" r="1" b="25425"/>
          <a:stretch/>
        </p:blipFill>
        <p:spPr>
          <a:xfrm>
            <a:off x="4979805" y="4543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0D0F27C-FFF7-CDCB-6177-7D8149CB6362}"/>
              </a:ext>
            </a:extLst>
          </p:cNvPr>
          <p:cNvSpPr txBox="1"/>
          <p:nvPr/>
        </p:nvSpPr>
        <p:spPr>
          <a:xfrm>
            <a:off x="7220911" y="1869813"/>
            <a:ext cx="2777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新唐科技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獎學金計畫</a:t>
            </a:r>
            <a:endParaRPr 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D4CE352-1A5E-EED9-AB8C-F53522C322A3}"/>
              </a:ext>
            </a:extLst>
          </p:cNvPr>
          <p:cNvSpPr txBox="1"/>
          <p:nvPr/>
        </p:nvSpPr>
        <p:spPr>
          <a:xfrm>
            <a:off x="7521836" y="1256156"/>
            <a:ext cx="27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IC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設計人才</a:t>
            </a:r>
            <a:endParaRPr 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02BA50D-8276-3F6B-48CE-F9E608591A0D}"/>
              </a:ext>
            </a:extLst>
          </p:cNvPr>
          <p:cNvSpPr txBox="1"/>
          <p:nvPr/>
        </p:nvSpPr>
        <p:spPr>
          <a:xfrm rot="1714445">
            <a:off x="1759159" y="575007"/>
            <a:ext cx="142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歡迎獨一無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的你</a:t>
            </a:r>
            <a:endParaRPr 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6DA2EC5-7A45-4C56-3187-77243815E506}"/>
              </a:ext>
            </a:extLst>
          </p:cNvPr>
          <p:cNvSpPr txBox="1"/>
          <p:nvPr/>
        </p:nvSpPr>
        <p:spPr>
          <a:xfrm rot="1879030">
            <a:off x="3131578" y="2487838"/>
            <a:ext cx="142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明天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小步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職場一大步</a:t>
            </a:r>
            <a:endParaRPr 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2EBA9BA-3EC0-6934-40D0-ED810CF6C4E6}"/>
              </a:ext>
            </a:extLst>
          </p:cNvPr>
          <p:cNvSpPr txBox="1"/>
          <p:nvPr/>
        </p:nvSpPr>
        <p:spPr>
          <a:xfrm>
            <a:off x="7220911" y="3380055"/>
            <a:ext cx="420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</a:rPr>
              <a:t>獎助金額每月</a:t>
            </a:r>
            <a:r>
              <a:rPr lang="en-US" altLang="zh-TW" sz="1200" dirty="0">
                <a:solidFill>
                  <a:srgbClr val="FF0000"/>
                </a:solidFill>
              </a:rPr>
              <a:t>3</a:t>
            </a:r>
            <a:r>
              <a:rPr lang="zh-TW" altLang="en-US" sz="1200" dirty="0">
                <a:solidFill>
                  <a:srgbClr val="FF0000"/>
                </a:solidFill>
              </a:rPr>
              <a:t>萬元，每學期共</a:t>
            </a:r>
            <a:r>
              <a:rPr lang="en-US" altLang="zh-TW" sz="1200" dirty="0">
                <a:solidFill>
                  <a:srgbClr val="FF0000"/>
                </a:solidFill>
              </a:rPr>
              <a:t>18</a:t>
            </a:r>
            <a:r>
              <a:rPr lang="zh-TW" altLang="en-US" sz="1200" dirty="0">
                <a:solidFill>
                  <a:srgbClr val="FF0000"/>
                </a:solidFill>
              </a:rPr>
              <a:t>萬</a:t>
            </a:r>
            <a:r>
              <a:rPr lang="en-US" altLang="zh-TW" sz="1200" dirty="0">
                <a:solidFill>
                  <a:srgbClr val="FF0000"/>
                </a:solidFill>
              </a:rPr>
              <a:t>/</a:t>
            </a:r>
            <a:r>
              <a:rPr lang="zh-TW" altLang="en-US" sz="1200" dirty="0">
                <a:solidFill>
                  <a:srgbClr val="FF0000"/>
                </a:solidFill>
              </a:rPr>
              <a:t>人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EF5E31F-4900-4C39-482B-D79E79887FE0}"/>
              </a:ext>
            </a:extLst>
          </p:cNvPr>
          <p:cNvSpPr txBox="1"/>
          <p:nvPr/>
        </p:nvSpPr>
        <p:spPr>
          <a:xfrm>
            <a:off x="5174906" y="3056474"/>
            <a:ext cx="150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申請期間</a:t>
            </a:r>
            <a:r>
              <a:rPr lang="en-US" altLang="zh-TW" sz="1600" dirty="0">
                <a:solidFill>
                  <a:srgbClr val="FF0000"/>
                </a:solidFill>
              </a:rPr>
              <a:t>:</a:t>
            </a:r>
            <a:r>
              <a:rPr lang="zh-TW" altLang="en-US" sz="1600" dirty="0">
                <a:solidFill>
                  <a:srgbClr val="FF0000"/>
                </a:solidFill>
              </a:rPr>
              <a:t> 即日起至</a:t>
            </a:r>
            <a:r>
              <a:rPr lang="en-US" altLang="zh-TW" sz="1600" dirty="0">
                <a:solidFill>
                  <a:srgbClr val="FF0000"/>
                </a:solidFill>
              </a:rPr>
              <a:t>2024/7/15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8D455FB-5656-20F1-38B1-E1EA31669D8C}"/>
              </a:ext>
            </a:extLst>
          </p:cNvPr>
          <p:cNvSpPr txBox="1"/>
          <p:nvPr/>
        </p:nvSpPr>
        <p:spPr>
          <a:xfrm>
            <a:off x="10188627" y="2888120"/>
            <a:ext cx="205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申請流程</a:t>
            </a:r>
            <a:r>
              <a:rPr lang="en-US" altLang="zh-TW" sz="1600" dirty="0">
                <a:solidFill>
                  <a:srgbClr val="FF0000"/>
                </a:solidFill>
              </a:rPr>
              <a:t>: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1.</a:t>
            </a:r>
            <a:r>
              <a:rPr lang="zh-TW" altLang="en-US" sz="1600" dirty="0">
                <a:solidFill>
                  <a:srgbClr val="FF0000"/>
                </a:solidFill>
              </a:rPr>
              <a:t>繳交申請文件</a:t>
            </a:r>
            <a:endParaRPr lang="en-US" altLang="zh-TW" sz="1600" dirty="0">
              <a:solidFill>
                <a:srgbClr val="FF0000"/>
              </a:solidFill>
            </a:endParaRPr>
          </a:p>
          <a:p>
            <a:r>
              <a:rPr lang="en-US" altLang="zh-TW" sz="1600" dirty="0">
                <a:solidFill>
                  <a:srgbClr val="FF0000"/>
                </a:solidFill>
              </a:rPr>
              <a:t>2.</a:t>
            </a:r>
            <a:r>
              <a:rPr lang="zh-TW" altLang="en-US" sz="1600" dirty="0">
                <a:solidFill>
                  <a:srgbClr val="FF0000"/>
                </a:solidFill>
              </a:rPr>
              <a:t> 書面審查</a:t>
            </a:r>
            <a:endParaRPr lang="en-US" altLang="zh-TW" sz="1600" dirty="0">
              <a:solidFill>
                <a:srgbClr val="FF0000"/>
              </a:solidFill>
            </a:endParaRPr>
          </a:p>
          <a:p>
            <a:r>
              <a:rPr lang="en-US" altLang="zh-TW" sz="1600" dirty="0">
                <a:solidFill>
                  <a:srgbClr val="FF0000"/>
                </a:solidFill>
              </a:rPr>
              <a:t>3.</a:t>
            </a:r>
            <a:r>
              <a:rPr lang="zh-TW" altLang="en-US" sz="1600" dirty="0">
                <a:solidFill>
                  <a:srgbClr val="FF0000"/>
                </a:solidFill>
              </a:rPr>
              <a:t>面談審核</a:t>
            </a:r>
            <a:endParaRPr lang="en-US" altLang="zh-TW" sz="1600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A98CF4D-26A2-588B-B74F-C2568D403BE8}"/>
              </a:ext>
            </a:extLst>
          </p:cNvPr>
          <p:cNvSpPr txBox="1"/>
          <p:nvPr/>
        </p:nvSpPr>
        <p:spPr>
          <a:xfrm>
            <a:off x="6678920" y="3922167"/>
            <a:ext cx="3442252" cy="268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0"/>
              </a:spcAft>
            </a:pPr>
            <a:r>
              <a:rPr lang="zh-TW" sz="1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申請條件</a:t>
            </a:r>
            <a:endParaRPr lang="en-US" sz="12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zh-TW" sz="1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校系別：提出申請時就讀台灣大學、清華大學、成功大學、陽明交通大學、中山大學、中央大學、中興大學、中正大學、台灣科技大學或台北科技大學之電機、資訊工程相關系所，或已取得以上各校之相關研究所錄取證明者。</a:t>
            </a:r>
            <a:endParaRPr lang="en-US" sz="1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zh-TW" sz="1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身分別：日間部</a:t>
            </a:r>
            <a:r>
              <a:rPr lang="en-US" sz="1000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(</a:t>
            </a:r>
            <a:r>
              <a:rPr lang="zh-TW" sz="1000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準</a:t>
            </a:r>
            <a:r>
              <a:rPr lang="en-US" sz="1000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)</a:t>
            </a:r>
            <a:r>
              <a:rPr lang="zh-TW" sz="1000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碩士班一般生（不含日間部在職生、進修部、在職專班、產業碩士專班及碩士學分班）</a:t>
            </a:r>
            <a:endParaRPr lang="en-US" sz="1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zh-TW" sz="1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成績：</a:t>
            </a:r>
            <a:endParaRPr lang="en-US" sz="1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arabicParenBoth"/>
            </a:pPr>
            <a:r>
              <a:rPr lang="zh-TW" sz="1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歷年學業平均成績為</a:t>
            </a:r>
            <a:r>
              <a:rPr lang="en-US" sz="1000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80</a:t>
            </a:r>
            <a:r>
              <a:rPr lang="zh-TW" sz="1000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分以上。</a:t>
            </a:r>
            <a:endParaRPr lang="en-US" sz="1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arabicParenBoth"/>
            </a:pPr>
            <a:r>
              <a:rPr lang="zh-TW" sz="1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歷年操行平均成績為</a:t>
            </a:r>
            <a:r>
              <a:rPr lang="en-US" sz="1000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80</a:t>
            </a:r>
            <a:r>
              <a:rPr lang="zh-TW" sz="1000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分以上且自入學後至申請日前均未受過處分者。</a:t>
            </a:r>
            <a:endParaRPr lang="en-US" sz="1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zh-TW" sz="1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未受領其他有約定提供服務等附隨義務之獎助學金者。</a:t>
            </a:r>
            <a:endParaRPr lang="en-US" sz="12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B7D11B1-54C3-48BF-19C7-F6D21977E4E7}"/>
              </a:ext>
            </a:extLst>
          </p:cNvPr>
          <p:cNvSpPr txBox="1"/>
          <p:nvPr/>
        </p:nvSpPr>
        <p:spPr>
          <a:xfrm>
            <a:off x="5386431" y="4808124"/>
            <a:ext cx="199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錄通知</a:t>
            </a:r>
            <a:r>
              <a:rPr lang="en-US" altLang="zh-TW" sz="1600" dirty="0">
                <a:solidFill>
                  <a:srgbClr val="FF0000"/>
                </a:solidFill>
              </a:rPr>
              <a:t>:202/8/5</a:t>
            </a:r>
            <a:r>
              <a:rPr lang="zh-TW" altLang="en-US" sz="1600" dirty="0">
                <a:solidFill>
                  <a:srgbClr val="FF0000"/>
                </a:solidFill>
              </a:rPr>
              <a:t> 以前</a:t>
            </a:r>
            <a:endParaRPr lang="en-US" altLang="zh-TW" sz="1600" dirty="0">
              <a:solidFill>
                <a:srgbClr val="FF0000"/>
              </a:solidFill>
            </a:endParaRPr>
          </a:p>
        </p:txBody>
      </p:sp>
      <p:sp>
        <p:nvSpPr>
          <p:cNvPr id="15" name="語音泡泡: 橢圓形 14">
            <a:extLst>
              <a:ext uri="{FF2B5EF4-FFF2-40B4-BE49-F238E27FC236}">
                <a16:creationId xmlns:a16="http://schemas.microsoft.com/office/drawing/2014/main" id="{B2726FFA-942F-C90D-F533-8368D5B61BD9}"/>
              </a:ext>
            </a:extLst>
          </p:cNvPr>
          <p:cNvSpPr/>
          <p:nvPr/>
        </p:nvSpPr>
        <p:spPr>
          <a:xfrm>
            <a:off x="521121" y="3472171"/>
            <a:ext cx="1012092" cy="986334"/>
          </a:xfrm>
          <a:prstGeom prst="wedgeEllipseCallout">
            <a:avLst>
              <a:gd name="adj1" fmla="val -66948"/>
              <a:gd name="adj2" fmla="val 248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E3A45A6-9CA3-3CF5-6A19-A9DB3BA1DFC9}"/>
              </a:ext>
            </a:extLst>
          </p:cNvPr>
          <p:cNvSpPr txBox="1"/>
          <p:nvPr/>
        </p:nvSpPr>
        <p:spPr>
          <a:xfrm>
            <a:off x="706475" y="3965338"/>
            <a:ext cx="7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圖改為右側風格</a:t>
            </a:r>
            <a:endParaRPr lang="en-US" sz="1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DBC7D0D-D338-6CDC-6394-7F965F4D3177}"/>
              </a:ext>
            </a:extLst>
          </p:cNvPr>
          <p:cNvSpPr txBox="1"/>
          <p:nvPr/>
        </p:nvSpPr>
        <p:spPr>
          <a:xfrm>
            <a:off x="2394828" y="4532883"/>
            <a:ext cx="1420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申請獎學金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71BB633-DD9A-D78C-4952-886CC980BA9B}"/>
              </a:ext>
            </a:extLst>
          </p:cNvPr>
          <p:cNvSpPr txBox="1"/>
          <p:nvPr/>
        </p:nvSpPr>
        <p:spPr>
          <a:xfrm>
            <a:off x="4186310" y="4763716"/>
            <a:ext cx="1420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圖改為</a:t>
            </a:r>
            <a:endParaRPr lang="en-US" altLang="zh-TW" sz="12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右側風格</a:t>
            </a:r>
            <a:endParaRPr 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語音泡泡: 橢圓形 23">
            <a:extLst>
              <a:ext uri="{FF2B5EF4-FFF2-40B4-BE49-F238E27FC236}">
                <a16:creationId xmlns:a16="http://schemas.microsoft.com/office/drawing/2014/main" id="{8040E100-E450-F097-A9AD-3D3C1AD54AD2}"/>
              </a:ext>
            </a:extLst>
          </p:cNvPr>
          <p:cNvSpPr/>
          <p:nvPr/>
        </p:nvSpPr>
        <p:spPr>
          <a:xfrm>
            <a:off x="4030828" y="4409048"/>
            <a:ext cx="1012092" cy="986334"/>
          </a:xfrm>
          <a:prstGeom prst="wedgeEllipseCallout">
            <a:avLst>
              <a:gd name="adj1" fmla="val -66948"/>
              <a:gd name="adj2" fmla="val 248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0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1DE176D-B6C1-F5E3-1073-2DF7D0A4D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590" y="643466"/>
            <a:ext cx="3760469" cy="5571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674891C-A3C7-F069-57A9-3DB2DA19EB92}"/>
              </a:ext>
            </a:extLst>
          </p:cNvPr>
          <p:cNvSpPr txBox="1"/>
          <p:nvPr/>
        </p:nvSpPr>
        <p:spPr>
          <a:xfrm>
            <a:off x="6632510" y="1336431"/>
            <a:ext cx="400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打給朋友，聊新唐校園計畫活動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3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E94A034-FF61-326B-4FDF-AD27318D9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0" y="455719"/>
            <a:ext cx="4553585" cy="547763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AE077F9-5D67-5766-58D9-F7C42EACB7A5}"/>
              </a:ext>
            </a:extLst>
          </p:cNvPr>
          <p:cNvSpPr txBox="1"/>
          <p:nvPr/>
        </p:nvSpPr>
        <p:spPr>
          <a:xfrm>
            <a:off x="6632510" y="1336431"/>
            <a:ext cx="400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請延續上一張主題風格</a:t>
            </a:r>
            <a:endParaRPr lang="en-US" altLang="zh-TW" dirty="0"/>
          </a:p>
          <a:p>
            <a:r>
              <a:rPr lang="zh-TW" altLang="en-US" dirty="0"/>
              <a:t>設計實習好處</a:t>
            </a:r>
            <a:r>
              <a:rPr lang="en-US" altLang="zh-TW" dirty="0"/>
              <a:t>:</a:t>
            </a:r>
            <a:r>
              <a:rPr lang="zh-TW" altLang="en-US" dirty="0"/>
              <a:t> 實戰經驗累積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0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A1F9A99-BCC8-2988-946E-BCCF0079C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55" y="868657"/>
            <a:ext cx="4315427" cy="453453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4A9E7F8-F65B-35CC-8DAD-1B1CC69F926B}"/>
              </a:ext>
            </a:extLst>
          </p:cNvPr>
          <p:cNvSpPr txBox="1"/>
          <p:nvPr/>
        </p:nvSpPr>
        <p:spPr>
          <a:xfrm>
            <a:off x="6447453" y="2207288"/>
            <a:ext cx="400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請延續上一張主題風格</a:t>
            </a:r>
            <a:endParaRPr lang="en-US" altLang="zh-TW" dirty="0"/>
          </a:p>
          <a:p>
            <a:r>
              <a:rPr lang="zh-TW" altLang="en-US" dirty="0"/>
              <a:t>設計獎學金好處</a:t>
            </a:r>
            <a:r>
              <a:rPr lang="en-US" altLang="zh-TW" dirty="0"/>
              <a:t>:</a:t>
            </a:r>
            <a:r>
              <a:rPr lang="zh-TW" altLang="en-US" dirty="0"/>
              <a:t>提早拿到預聘資格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0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4266</TotalTime>
  <Words>833</Words>
  <Application>Microsoft Office PowerPoint</Application>
  <PresentationFormat>寬螢幕</PresentationFormat>
  <Paragraphs>88</Paragraphs>
  <Slides>10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微軟正黑體</vt:lpstr>
      <vt:lpstr>72 Black</vt:lpstr>
      <vt:lpstr>Arial</vt:lpstr>
      <vt:lpstr>Calibri</vt:lpstr>
      <vt:lpstr>Calibri Light</vt:lpstr>
      <vt:lpstr>Segoe UI Emoji</vt:lpstr>
      <vt:lpstr>Office 佈景主題</vt:lpstr>
      <vt:lpstr>校園計畫-文宣設計討論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AD10 YTHUANG6</dc:creator>
  <cp:lastModifiedBy>AD10 YJLai1</cp:lastModifiedBy>
  <cp:revision>9</cp:revision>
  <dcterms:created xsi:type="dcterms:W3CDTF">2024-03-15T08:40:20Z</dcterms:created>
  <dcterms:modified xsi:type="dcterms:W3CDTF">2024-04-01T10:44:11Z</dcterms:modified>
</cp:coreProperties>
</file>